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259" r:id="rId5"/>
    <p:sldId id="262" r:id="rId6"/>
    <p:sldId id="280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362201"/>
            <a:ext cx="53340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Partial Correlation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K. Ponton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Partial Correlation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Determine the correlation between two variables after removing the influence of (i.e., controlling for) at least one other variable.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linear relationship between two variables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population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controlling for at least one 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(e.g.,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zero correlation in the population between variables 1 and 2 controlling for variable 3; 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12.3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0).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2860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</a:t>
            </a:r>
            <a:r>
              <a:rPr lang="en-US" dirty="0" smtClean="0"/>
              <a:t>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819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7199" y="2346458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6369" y="228600"/>
            <a:ext cx="5984907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There is no linear relationship between perceived learning</a:t>
            </a:r>
          </a:p>
          <a:p>
            <a:pPr algn="ctr"/>
            <a:r>
              <a:rPr lang="en-US" dirty="0" smtClean="0"/>
              <a:t>and classroom community in online students (variables 1 and</a:t>
            </a:r>
          </a:p>
          <a:p>
            <a:pPr algn="ctr"/>
            <a:r>
              <a:rPr lang="en-US" dirty="0" smtClean="0"/>
              <a:t>2) after controlling for a third variable GPA (i.e.,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-25000" dirty="0" smtClean="0"/>
              <a:t>12.3</a:t>
            </a:r>
            <a:r>
              <a:rPr lang="en-US" dirty="0" smtClean="0"/>
              <a:t> = 0).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and move </a:t>
            </a:r>
            <a:r>
              <a:rPr lang="en-US" i="1" dirty="0" smtClean="0"/>
              <a:t>Perceived Learning [</a:t>
            </a:r>
            <a:r>
              <a:rPr lang="en-US" i="1" dirty="0" err="1" smtClean="0"/>
              <a:t>p_learning</a:t>
            </a:r>
            <a:r>
              <a:rPr lang="en-US" i="1" dirty="0" smtClean="0"/>
              <a:t>],</a:t>
            </a:r>
            <a:endParaRPr lang="en-US" dirty="0" smtClean="0"/>
          </a:p>
          <a:p>
            <a:pPr algn="ctr"/>
            <a:r>
              <a:rPr lang="en-US" i="1" dirty="0" smtClean="0"/>
              <a:t>Classroom Community [</a:t>
            </a:r>
            <a:r>
              <a:rPr lang="en-US" i="1" dirty="0" err="1" smtClean="0"/>
              <a:t>c_community</a:t>
            </a:r>
            <a:r>
              <a:rPr lang="en-US" i="1" dirty="0" smtClean="0"/>
              <a:t>], </a:t>
            </a:r>
            <a:r>
              <a:rPr lang="en-US" dirty="0" smtClean="0"/>
              <a:t>and</a:t>
            </a:r>
            <a:r>
              <a:rPr lang="en-US" i="1" dirty="0" smtClean="0"/>
              <a:t> GPA [</a:t>
            </a:r>
            <a:r>
              <a:rPr lang="en-US" i="1" dirty="0" err="1" smtClean="0"/>
              <a:t>gpa</a:t>
            </a:r>
            <a:r>
              <a:rPr lang="en-US" i="1" dirty="0" smtClean="0"/>
              <a:t>] </a:t>
            </a:r>
            <a:r>
              <a:rPr lang="en-US" dirty="0" smtClean="0"/>
              <a:t>to the</a:t>
            </a:r>
          </a:p>
          <a:p>
            <a:pPr algn="ctr"/>
            <a:r>
              <a:rPr lang="en-US" dirty="0" smtClean="0"/>
              <a:t>appropriate boxes as indicated; click 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88" y="457200"/>
            <a:ext cx="7678769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</a:t>
            </a:r>
            <a:r>
              <a:rPr lang="en-US" dirty="0"/>
              <a:t>will choose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.05 for a two-tailed test (i.e., </a:t>
            </a:r>
            <a:r>
              <a:rPr lang="en-US" dirty="0" smtClean="0"/>
              <a:t>we are </a:t>
            </a:r>
            <a:r>
              <a:rPr lang="en-US" dirty="0"/>
              <a:t>interested if </a:t>
            </a:r>
            <a:r>
              <a:rPr lang="en-US" dirty="0" smtClean="0"/>
              <a:t>the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artial correlation is either positive or negative). The significance value of “.000”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ndicates a significance level &lt; .001, which is less than .05; therefore, we reject</a:t>
            </a:r>
            <a:endParaRPr lang="en-US" dirty="0"/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 </a:t>
            </a:r>
            <a:r>
              <a:rPr lang="en-US" dirty="0"/>
              <a:t>and conclude that there is </a:t>
            </a:r>
            <a:r>
              <a:rPr lang="en-US" dirty="0" smtClean="0"/>
              <a:t>a statistically </a:t>
            </a:r>
            <a:r>
              <a:rPr lang="en-US" dirty="0"/>
              <a:t>significant relationship </a:t>
            </a:r>
            <a:r>
              <a:rPr lang="en-US" dirty="0" smtClean="0"/>
              <a:t>between</a:t>
            </a:r>
          </a:p>
          <a:p>
            <a:pPr algn="ctr"/>
            <a:r>
              <a:rPr lang="en-US" dirty="0" smtClean="0"/>
              <a:t>perceived learning and </a:t>
            </a:r>
            <a:r>
              <a:rPr lang="en-US" dirty="0"/>
              <a:t>classroom community </a:t>
            </a:r>
            <a:r>
              <a:rPr lang="en-US" dirty="0" smtClean="0"/>
              <a:t>after controlling for GPA.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 that the partial correlation is positive thereby indicating a direct</a:t>
            </a:r>
          </a:p>
          <a:p>
            <a:pPr algn="ctr"/>
            <a:r>
              <a:rPr lang="en-US" dirty="0" smtClean="0"/>
              <a:t>relationship between perceived learning and classroom community.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105400" y="3083379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440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Social Science Research Design and Statistics, 2/e Alfred P. Rovai, Jason D. Baker, and Michael K. Ponton</vt:lpstr>
      <vt:lpstr>Uses of the Partial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42</cp:revision>
  <dcterms:created xsi:type="dcterms:W3CDTF">2013-06-04T13:30:25Z</dcterms:created>
  <dcterms:modified xsi:type="dcterms:W3CDTF">2013-08-27T09:55:32Z</dcterms:modified>
  <cp:category/>
</cp:coreProperties>
</file>